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5" r:id="rId9"/>
    <p:sldId id="264" r:id="rId10"/>
    <p:sldId id="263" r:id="rId11"/>
    <p:sldId id="262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68" d="100"/>
          <a:sy n="68" d="100"/>
        </p:scale>
        <p:origin x="240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2059-9464-472C-B9D2-C6BCC53F452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6214-0D99-489B-83B3-3BBC99C637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528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2059-9464-472C-B9D2-C6BCC53F452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6214-0D99-489B-83B3-3BBC99C637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910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2059-9464-472C-B9D2-C6BCC53F452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6214-0D99-489B-83B3-3BBC99C637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804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2059-9464-472C-B9D2-C6BCC53F452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6214-0D99-489B-83B3-3BBC99C637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523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2059-9464-472C-B9D2-C6BCC53F452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6214-0D99-489B-83B3-3BBC99C637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287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2059-9464-472C-B9D2-C6BCC53F452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6214-0D99-489B-83B3-3BBC99C637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652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2059-9464-472C-B9D2-C6BCC53F452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6214-0D99-489B-83B3-3BBC99C637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68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2059-9464-472C-B9D2-C6BCC53F452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6214-0D99-489B-83B3-3BBC99C637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765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2059-9464-472C-B9D2-C6BCC53F452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6214-0D99-489B-83B3-3BBC99C637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164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2059-9464-472C-B9D2-C6BCC53F452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6214-0D99-489B-83B3-3BBC99C637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6296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2059-9464-472C-B9D2-C6BCC53F452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6214-0D99-489B-83B3-3BBC99C637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483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C2059-9464-472C-B9D2-C6BCC53F452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B6214-0D99-489B-83B3-3BBC99C637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605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Resourcing Consumer Engagement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29842"/>
            <a:ext cx="9144000" cy="1655762"/>
          </a:xfrm>
        </p:spPr>
        <p:txBody>
          <a:bodyPr/>
          <a:lstStyle/>
          <a:p>
            <a:r>
              <a:rPr lang="en-AU" dirty="0" smtClean="0"/>
              <a:t>Roundtable 1/3/19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805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283668"/>
            <a:ext cx="10515600" cy="1377567"/>
          </a:xfrm>
        </p:spPr>
        <p:txBody>
          <a:bodyPr>
            <a:normAutofit fontScale="90000"/>
          </a:bodyPr>
          <a:lstStyle/>
          <a:p>
            <a:r>
              <a:rPr lang="en-AU" sz="4900" dirty="0" smtClean="0">
                <a:solidFill>
                  <a:schemeClr val="accent2">
                    <a:lumMod val="75000"/>
                  </a:schemeClr>
                </a:solidFill>
              </a:rPr>
              <a:t>Tests for Consumer Benefit </a:t>
            </a:r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AU" sz="2700" dirty="0" smtClean="0">
                <a:solidFill>
                  <a:schemeClr val="accent2">
                    <a:lumMod val="75000"/>
                  </a:schemeClr>
                </a:solidFill>
              </a:rPr>
              <a:t>“</a:t>
            </a:r>
            <a:r>
              <a:rPr lang="en-AU" sz="2700" dirty="0">
                <a:solidFill>
                  <a:schemeClr val="accent2">
                    <a:lumMod val="75000"/>
                  </a:schemeClr>
                </a:solidFill>
              </a:rPr>
              <a:t>Fairness for the Future – Sustainable License to Operate” - Sustainability First, </a:t>
            </a:r>
            <a:r>
              <a:rPr lang="en-AU" sz="2700" dirty="0" smtClean="0">
                <a:solidFill>
                  <a:schemeClr val="accent2">
                    <a:lumMod val="75000"/>
                  </a:schemeClr>
                </a:solidFill>
              </a:rPr>
              <a:t>UK</a:t>
            </a:r>
            <a:endParaRPr lang="en-AU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160" y="1661235"/>
            <a:ext cx="10515600" cy="53602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 smtClean="0"/>
              <a:t>Pillar 1: Public purpose, philosophy and public service values</a:t>
            </a:r>
          </a:p>
          <a:p>
            <a:pPr marL="0" indent="0">
              <a:buNone/>
            </a:pPr>
            <a:r>
              <a:rPr lang="en-AU" sz="2800" dirty="0"/>
              <a:t>	</a:t>
            </a:r>
            <a:r>
              <a:rPr lang="en-AU" sz="2800" dirty="0" smtClean="0"/>
              <a:t>Company statements</a:t>
            </a:r>
          </a:p>
          <a:p>
            <a:pPr marL="0" indent="0">
              <a:buNone/>
            </a:pPr>
            <a:r>
              <a:rPr lang="en-AU" sz="2800" dirty="0" smtClean="0"/>
              <a:t>Pillar 2: Making best use of different types of capital</a:t>
            </a:r>
          </a:p>
          <a:p>
            <a:pPr marL="0" indent="0">
              <a:buNone/>
            </a:pPr>
            <a:r>
              <a:rPr lang="en-AU" sz="2800" dirty="0"/>
              <a:t>	</a:t>
            </a:r>
            <a:r>
              <a:rPr lang="en-AU" sz="2800" dirty="0" smtClean="0"/>
              <a:t>Decision making framework; competition, cooperation, 	capital</a:t>
            </a:r>
          </a:p>
          <a:p>
            <a:pPr marL="0" indent="0">
              <a:buNone/>
            </a:pPr>
            <a:r>
              <a:rPr lang="en-AU" sz="2800" dirty="0" smtClean="0"/>
              <a:t>Pillar 3: Roles and responsibilities</a:t>
            </a:r>
          </a:p>
          <a:p>
            <a:pPr marL="0" indent="0">
              <a:buNone/>
            </a:pPr>
            <a:r>
              <a:rPr lang="en-AU" sz="2800" dirty="0"/>
              <a:t>	</a:t>
            </a:r>
            <a:r>
              <a:rPr lang="en-AU" sz="2800" dirty="0" smtClean="0"/>
              <a:t>Compacts for fairness</a:t>
            </a:r>
          </a:p>
          <a:p>
            <a:pPr marL="0" indent="0">
              <a:buNone/>
            </a:pPr>
            <a:r>
              <a:rPr lang="en-AU" sz="2800" dirty="0" smtClean="0"/>
              <a:t>Pillar 4: Strategy and narratives</a:t>
            </a:r>
          </a:p>
          <a:p>
            <a:pPr marL="0" indent="0">
              <a:buNone/>
            </a:pPr>
            <a:r>
              <a:rPr lang="en-AU" sz="2800" dirty="0"/>
              <a:t>	</a:t>
            </a:r>
            <a:r>
              <a:rPr lang="en-AU" sz="2800" dirty="0" smtClean="0"/>
              <a:t>Honest, consistent, comparable reporting</a:t>
            </a:r>
            <a:endParaRPr lang="en-AU" sz="1000" dirty="0" smtClean="0"/>
          </a:p>
          <a:p>
            <a:pPr marL="0" indent="0">
              <a:buNone/>
            </a:pPr>
            <a:r>
              <a:rPr lang="en-AU" sz="2800" dirty="0" smtClean="0">
                <a:solidFill>
                  <a:schemeClr val="accent5">
                    <a:lumMod val="75000"/>
                  </a:schemeClr>
                </a:solidFill>
              </a:rPr>
              <a:t>www.sustainabilityfirst.org.uk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8666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Current and recent examples of un(der) funded expectations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Energy Charter</a:t>
            </a:r>
          </a:p>
          <a:p>
            <a:r>
              <a:rPr lang="en-AU" dirty="0" smtClean="0"/>
              <a:t>DER</a:t>
            </a:r>
          </a:p>
          <a:p>
            <a:r>
              <a:rPr lang="en-AU" dirty="0" smtClean="0"/>
              <a:t>AEMO </a:t>
            </a:r>
            <a:r>
              <a:rPr lang="en-AU" dirty="0" err="1" smtClean="0"/>
              <a:t>eg</a:t>
            </a:r>
            <a:r>
              <a:rPr lang="en-AU" dirty="0" smtClean="0"/>
              <a:t> ISP, REZ, </a:t>
            </a:r>
            <a:r>
              <a:rPr lang="en-AU" dirty="0" err="1" smtClean="0"/>
              <a:t>etc</a:t>
            </a:r>
            <a:endParaRPr lang="en-AU" dirty="0" smtClean="0"/>
          </a:p>
          <a:p>
            <a:r>
              <a:rPr lang="en-AU" dirty="0" smtClean="0"/>
              <a:t>AEMC: Strategic Priorities, rule changes</a:t>
            </a:r>
          </a:p>
          <a:p>
            <a:r>
              <a:rPr lang="en-AU" dirty="0" smtClean="0"/>
              <a:t>AER: Frameworks and Guidelines</a:t>
            </a:r>
          </a:p>
          <a:p>
            <a:r>
              <a:rPr lang="en-AU" dirty="0" smtClean="0"/>
              <a:t>COAG EC, various</a:t>
            </a:r>
          </a:p>
          <a:p>
            <a:r>
              <a:rPr lang="en-AU" dirty="0" smtClean="0"/>
              <a:t>Data right (ACCC)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9948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Resourcing Models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800" dirty="0" smtClean="0"/>
              <a:t>Is more needed?</a:t>
            </a:r>
          </a:p>
          <a:p>
            <a:r>
              <a:rPr lang="en-AU" sz="4800" dirty="0" smtClean="0"/>
              <a:t>Who should contribute more?</a:t>
            </a:r>
          </a:p>
          <a:p>
            <a:r>
              <a:rPr lang="en-AU" sz="4800" dirty="0" err="1" smtClean="0"/>
              <a:t>Prefered</a:t>
            </a:r>
            <a:r>
              <a:rPr lang="en-AU" sz="4800" dirty="0" smtClean="0"/>
              <a:t> Funding Models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127763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BS2011\RedirectedFolders\Jo\Desktop\Attachment-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42" y="400268"/>
            <a:ext cx="11046104" cy="608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57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 have 3 Questions – or you shall no pass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Question 1: What are the possible resourcing options and funding models for consumer engagement with network businesses, regulators and other stakeholders (in relation to network issues)? </a:t>
            </a:r>
          </a:p>
          <a:p>
            <a:r>
              <a:rPr lang="en-AU" sz="3600" dirty="0"/>
              <a:t>Question 2: What are the costs of the various resourcing options? </a:t>
            </a:r>
          </a:p>
          <a:p>
            <a:r>
              <a:rPr lang="en-AU" sz="3600" dirty="0"/>
              <a:t>Question 3: What are the indicative benefits of the various resourcing options?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862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337"/>
            <a:ext cx="10515600" cy="1325563"/>
          </a:xfrm>
        </p:spPr>
        <p:txBody>
          <a:bodyPr/>
          <a:lstStyle/>
          <a:p>
            <a:r>
              <a:rPr lang="en-AU" dirty="0" smtClean="0"/>
              <a:t>Functions of consumer groups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437" y="1313790"/>
            <a:ext cx="10515600" cy="5087010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Provide advice and challenge Network Regulatory proposals, in development.</a:t>
            </a:r>
          </a:p>
          <a:p>
            <a:r>
              <a:rPr lang="en-AU" dirty="0" smtClean="0"/>
              <a:t>Advise AER on Regulatory Proposals</a:t>
            </a:r>
          </a:p>
          <a:p>
            <a:r>
              <a:rPr lang="en-AU" dirty="0" smtClean="0"/>
              <a:t>Policy Advice to businesses, government and market bodies</a:t>
            </a:r>
          </a:p>
          <a:p>
            <a:r>
              <a:rPr lang="en-AU" dirty="0" smtClean="0"/>
              <a:t>Raising Issues (up)</a:t>
            </a:r>
          </a:p>
          <a:p>
            <a:r>
              <a:rPr lang="en-AU" dirty="0" smtClean="0"/>
              <a:t>Information dissemination to members / constituents / base</a:t>
            </a:r>
          </a:p>
          <a:p>
            <a:r>
              <a:rPr lang="en-AU" dirty="0" smtClean="0"/>
              <a:t>Input to formal processes: forums, workshops</a:t>
            </a:r>
          </a:p>
          <a:p>
            <a:r>
              <a:rPr lang="en-AU" dirty="0" smtClean="0"/>
              <a:t>Links between various stakeholders</a:t>
            </a:r>
          </a:p>
          <a:p>
            <a:r>
              <a:rPr lang="en-AU" dirty="0" smtClean="0"/>
              <a:t>Research: consumer related and other</a:t>
            </a:r>
          </a:p>
          <a:p>
            <a:r>
              <a:rPr lang="en-AU" dirty="0" smtClean="0"/>
              <a:t>Advocacy </a:t>
            </a:r>
          </a:p>
          <a:p>
            <a:r>
              <a:rPr lang="en-AU" dirty="0" smtClean="0"/>
              <a:t>Garner consumer expertise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988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Funding models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ECA grants, through levy</a:t>
            </a:r>
          </a:p>
          <a:p>
            <a:r>
              <a:rPr lang="en-AU" dirty="0" smtClean="0"/>
              <a:t>National Market Bodies: AER, AEMC, AEMO</a:t>
            </a:r>
          </a:p>
          <a:p>
            <a:r>
              <a:rPr lang="en-AU" dirty="0" smtClean="0"/>
              <a:t>Commonwealth, including COAG EC</a:t>
            </a:r>
          </a:p>
          <a:p>
            <a:r>
              <a:rPr lang="en-AU" dirty="0" smtClean="0"/>
              <a:t>State </a:t>
            </a:r>
            <a:r>
              <a:rPr lang="en-AU" dirty="0" err="1" smtClean="0"/>
              <a:t>Governemnts</a:t>
            </a:r>
            <a:endParaRPr lang="en-AU" dirty="0" smtClean="0"/>
          </a:p>
          <a:p>
            <a:r>
              <a:rPr lang="en-AU" dirty="0" smtClean="0"/>
              <a:t>State Regulators</a:t>
            </a:r>
          </a:p>
          <a:p>
            <a:r>
              <a:rPr lang="en-AU" dirty="0" smtClean="0"/>
              <a:t>Network Businesses</a:t>
            </a:r>
          </a:p>
          <a:p>
            <a:r>
              <a:rPr lang="en-AU" dirty="0" smtClean="0"/>
              <a:t>ARENA</a:t>
            </a:r>
          </a:p>
          <a:p>
            <a:r>
              <a:rPr lang="en-AU" dirty="0" smtClean="0"/>
              <a:t>Philanthropy / public and individual</a:t>
            </a:r>
          </a:p>
          <a:p>
            <a:r>
              <a:rPr lang="en-AU" dirty="0" smtClean="0"/>
              <a:t>Own Source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7807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Consumer Representative Groups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Consumer representative groups</a:t>
            </a:r>
          </a:p>
          <a:p>
            <a:r>
              <a:rPr lang="en-AU" dirty="0" smtClean="0"/>
              <a:t>Community service groups</a:t>
            </a:r>
          </a:p>
          <a:p>
            <a:r>
              <a:rPr lang="en-AU" dirty="0" smtClean="0"/>
              <a:t>Peak bodies (NGO’s)</a:t>
            </a:r>
          </a:p>
          <a:p>
            <a:r>
              <a:rPr lang="en-AU" dirty="0" smtClean="0"/>
              <a:t>Consumer Perspective Groups (</a:t>
            </a:r>
            <a:r>
              <a:rPr lang="en-AU" dirty="0" err="1" smtClean="0"/>
              <a:t>eg</a:t>
            </a:r>
            <a:r>
              <a:rPr lang="en-AU" dirty="0" smtClean="0"/>
              <a:t> Customer Forum, CCP)</a:t>
            </a:r>
          </a:p>
          <a:p>
            <a:r>
              <a:rPr lang="en-AU" dirty="0" smtClean="0"/>
              <a:t>SME’s</a:t>
            </a:r>
          </a:p>
          <a:p>
            <a:r>
              <a:rPr lang="en-AU" dirty="0" smtClean="0"/>
              <a:t>Commercial and Industrial</a:t>
            </a:r>
          </a:p>
          <a:p>
            <a:r>
              <a:rPr lang="en-AU" dirty="0" smtClean="0"/>
              <a:t>Agribusiness</a:t>
            </a:r>
          </a:p>
          <a:p>
            <a:r>
              <a:rPr lang="en-AU" dirty="0" smtClean="0"/>
              <a:t>Rural /Regional boards and agencies</a:t>
            </a:r>
          </a:p>
          <a:p>
            <a:r>
              <a:rPr lang="en-AU" dirty="0" smtClean="0"/>
              <a:t>Local Government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747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Who here gets funding from various sources?</a:t>
            </a:r>
            <a:br>
              <a:rPr lang="en-AU" dirty="0" smtClean="0"/>
            </a:br>
            <a:r>
              <a:rPr lang="en-AU" dirty="0" smtClean="0"/>
              <a:t>(towards a Map)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ECA grants, through levy</a:t>
            </a:r>
          </a:p>
          <a:p>
            <a:r>
              <a:rPr lang="en-AU" dirty="0" smtClean="0"/>
              <a:t>National Market Bodies: AER, AEMC, AEMO</a:t>
            </a:r>
          </a:p>
          <a:p>
            <a:r>
              <a:rPr lang="en-AU" dirty="0" smtClean="0"/>
              <a:t>Commonwealth, including COAG EC</a:t>
            </a:r>
          </a:p>
          <a:p>
            <a:r>
              <a:rPr lang="en-AU" dirty="0" smtClean="0"/>
              <a:t>State </a:t>
            </a:r>
            <a:r>
              <a:rPr lang="en-AU" dirty="0" err="1" smtClean="0"/>
              <a:t>Governemnts</a:t>
            </a:r>
            <a:endParaRPr lang="en-AU" dirty="0" smtClean="0"/>
          </a:p>
          <a:p>
            <a:r>
              <a:rPr lang="en-AU" dirty="0" smtClean="0"/>
              <a:t>State Regulators</a:t>
            </a:r>
          </a:p>
          <a:p>
            <a:r>
              <a:rPr lang="en-AU" dirty="0" smtClean="0"/>
              <a:t>Network Businesses</a:t>
            </a:r>
          </a:p>
          <a:p>
            <a:r>
              <a:rPr lang="en-AU" dirty="0" smtClean="0"/>
              <a:t>Philanthropy / public and individual</a:t>
            </a:r>
          </a:p>
          <a:p>
            <a:r>
              <a:rPr lang="en-AU" dirty="0" smtClean="0"/>
              <a:t>Own Source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795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Principles for effective consumer engagement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438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225425"/>
            <a:ext cx="2608317" cy="1325563"/>
          </a:xfrm>
        </p:spPr>
        <p:txBody>
          <a:bodyPr/>
          <a:lstStyle/>
          <a:p>
            <a:r>
              <a:rPr lang="en-AU" dirty="0" smtClean="0"/>
              <a:t>  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" y="110363"/>
          <a:ext cx="12192000" cy="7124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68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551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Characteristic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5" marR="519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Description 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5" marR="5198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2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Transparent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5" marR="519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Engagement processes (inputs and decisions) must be transparent not only to those participating in the process but the broader stakeholder base. 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5" marR="5198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</a:rPr>
                        <a:t>Embedded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5" marR="519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It must be embedded within business as usual practices and form part of a businesses ongoing activity.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5" marR="5198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43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Representative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5" marR="519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Participants in engagement processes must be seen to be able to represent the interests of relevant consumer groups or consumers at large.  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5" marR="5198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2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</a:rPr>
                        <a:t>Accountable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5" marR="519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Network businesses must be accountable for how they use or do not use any insights and input from consumer engagement processes. 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5" marR="5198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2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Tailored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5" marR="519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Engagement processes must be fit for purpose for each business and tailored to meet specific business needs and circumstances.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5" marR="5198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2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</a:rPr>
                        <a:t>Independent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5" marR="519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Consumers and consumer representatives who are participants in engagement processes must be independent from the network business.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5" marR="51985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043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Evidence </a:t>
                      </a:r>
                      <a:r>
                        <a:rPr lang="en-AU" sz="2400" dirty="0" smtClean="0">
                          <a:effectLst/>
                        </a:rPr>
                        <a:t>based</a:t>
                      </a:r>
                    </a:p>
                  </a:txBody>
                  <a:tcPr marL="51985" marR="519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Where possible information and decisions must be evidence based and objective. </a:t>
                      </a:r>
                      <a:endParaRPr lang="en-AU" sz="1600" dirty="0" smtClean="0">
                        <a:effectLst/>
                      </a:endParaRPr>
                    </a:p>
                  </a:txBody>
                  <a:tcPr marL="51985" marR="51985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043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Well resourced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5" marR="519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Consumer engagement must be appropriately resourced, noting that resourcing must be proportional to the value being discussed and the key issues or materiality of the issues.  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5" marR="51985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</a:rPr>
                        <a:t>Two-way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5" marR="519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Engagement processes must be centred on honest and transparent two-way dialogue. 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5" marR="51985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7043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</a:rPr>
                        <a:t>Makes an impact</a:t>
                      </a:r>
                      <a:endParaRPr lang="en-A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5" marR="519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Consumer input must be seen to make an impact and influence business decision making. 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5" marR="51985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044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Continuous improvement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5" marR="519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Consumer engagement processes must be able to adapt and evolve as required.  This also included ensuring business culture and behaviours change in response to changing circumstances.  Consumer engagement must be a dynamic and ongoing process that seeks the best outcomes for consumers in any given context, time and place.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5" marR="51985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0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586</Words>
  <Application>Microsoft Office PowerPoint</Application>
  <PresentationFormat>Custom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Resourcing Consumer Engagement</vt:lpstr>
      <vt:lpstr>PowerPoint Presentation</vt:lpstr>
      <vt:lpstr>We have 3 Questions – or you shall no pass</vt:lpstr>
      <vt:lpstr>Functions of consumer groups</vt:lpstr>
      <vt:lpstr>Funding models</vt:lpstr>
      <vt:lpstr>Consumer Representative Groups</vt:lpstr>
      <vt:lpstr>Who here gets funding from various sources? (towards a Map)</vt:lpstr>
      <vt:lpstr>Principles for effective consumer engagement</vt:lpstr>
      <vt:lpstr>  </vt:lpstr>
      <vt:lpstr>Tests for Consumer Benefit  “Fairness for the Future – Sustainable License to Operate” - Sustainability First, UK</vt:lpstr>
      <vt:lpstr>Current and recent examples of un(der) funded expectations</vt:lpstr>
      <vt:lpstr>Resourcing Models</vt:lpstr>
    </vt:vector>
  </TitlesOfParts>
  <Company>Department of Treasury and Finance, South Australia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Resourcing Consumer Engagement</dc:title>
  <dc:creator>Henley, Mark (ESCOSA)</dc:creator>
  <cp:lastModifiedBy>Jo De Silva</cp:lastModifiedBy>
  <cp:revision>7</cp:revision>
  <dcterms:created xsi:type="dcterms:W3CDTF">2019-02-28T11:12:44Z</dcterms:created>
  <dcterms:modified xsi:type="dcterms:W3CDTF">2019-03-01T04:17:12Z</dcterms:modified>
</cp:coreProperties>
</file>